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41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8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6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7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12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0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8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6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69663-DA4D-FD4D-A0A4-802F793548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46E38-ACC9-594D-B853-0CF1DCE3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8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4424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visual system </a:t>
            </a:r>
            <a:r>
              <a:rPr lang="en-US" b="1" dirty="0" smtClean="0"/>
              <a:t>of an </a:t>
            </a:r>
            <a:r>
              <a:rPr lang="en-US" b="1" dirty="0"/>
              <a:t>introduced cichlid in Lake Gatun: </a:t>
            </a:r>
            <a:r>
              <a:rPr lang="en-US" b="1" i="1" dirty="0" err="1"/>
              <a:t>Cichla</a:t>
            </a:r>
            <a:r>
              <a:rPr lang="en-US" b="1" i="1" dirty="0"/>
              <a:t> </a:t>
            </a:r>
            <a:r>
              <a:rPr lang="en-US" b="1" i="1" dirty="0" err="1"/>
              <a:t>monoculus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0237" y="2419051"/>
            <a:ext cx="6400800" cy="700183"/>
          </a:xfrm>
        </p:spPr>
        <p:txBody>
          <a:bodyPr/>
          <a:lstStyle/>
          <a:p>
            <a:r>
              <a:rPr lang="en-US" dirty="0" smtClean="0"/>
              <a:t>Daniel Escobar-Camacho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40" y="3119233"/>
            <a:ext cx="6646697" cy="37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5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_sequenc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9" y="406172"/>
            <a:ext cx="8178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receptors_columna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2" b="70905"/>
          <a:stretch/>
        </p:blipFill>
        <p:spPr>
          <a:xfrm>
            <a:off x="2278737" y="329929"/>
            <a:ext cx="643398" cy="684000"/>
          </a:xfrm>
          <a:prstGeom prst="rect">
            <a:avLst/>
          </a:prstGeom>
        </p:spPr>
      </p:pic>
      <p:pic>
        <p:nvPicPr>
          <p:cNvPr id="5" name="Picture 4" descr="just_in_case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1" b="26206"/>
          <a:stretch/>
        </p:blipFill>
        <p:spPr>
          <a:xfrm>
            <a:off x="152400" y="254000"/>
            <a:ext cx="1623074" cy="1598693"/>
          </a:xfrm>
          <a:prstGeom prst="rect">
            <a:avLst/>
          </a:prstGeom>
        </p:spPr>
      </p:pic>
      <p:pic>
        <p:nvPicPr>
          <p:cNvPr id="12" name="Picture 11" descr="fancy_photoreceptor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73" y="219965"/>
            <a:ext cx="1277151" cy="1516020"/>
          </a:xfrm>
          <a:prstGeom prst="rect">
            <a:avLst/>
          </a:prstGeom>
        </p:spPr>
      </p:pic>
      <p:pic>
        <p:nvPicPr>
          <p:cNvPr id="13" name="Picture 12" descr="First_figure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7" t="43872" r="4925" b="43943"/>
          <a:stretch/>
        </p:blipFill>
        <p:spPr>
          <a:xfrm>
            <a:off x="152399" y="2675391"/>
            <a:ext cx="8003495" cy="28479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5912" y="1976245"/>
            <a:ext cx="42123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Opsin</a:t>
            </a:r>
            <a:r>
              <a:rPr lang="en-US" sz="3200" dirty="0" smtClean="0"/>
              <a:t> Gene expression</a:t>
            </a:r>
            <a:endParaRPr lang="en-US" sz="32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501967" y="634942"/>
            <a:ext cx="653473" cy="369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34706" y="5795280"/>
            <a:ext cx="410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Cichlids have 7 </a:t>
            </a:r>
            <a:r>
              <a:rPr lang="en-US" dirty="0" err="1" smtClean="0"/>
              <a:t>opsin</a:t>
            </a:r>
            <a:r>
              <a:rPr lang="en-US" dirty="0" smtClean="0"/>
              <a:t> genes but they typically express only 3 </a:t>
            </a:r>
            <a:r>
              <a:rPr lang="en-US" dirty="0" err="1" smtClean="0"/>
              <a:t>opsins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9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559"/>
            <a:ext cx="8229600" cy="68443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Barro</a:t>
            </a:r>
            <a:r>
              <a:rPr lang="en-US" dirty="0" smtClean="0"/>
              <a:t> Colorado Island (Panama)</a:t>
            </a:r>
            <a:endParaRPr lang="en-US" dirty="0"/>
          </a:p>
        </p:txBody>
      </p:sp>
      <p:pic>
        <p:nvPicPr>
          <p:cNvPr id="5" name="Picture 4" descr="Screen Shot 2017-10-02 at 2.3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46" y="1648203"/>
            <a:ext cx="5120070" cy="422569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815613" y="4620411"/>
            <a:ext cx="229669" cy="22966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251758" y="3151614"/>
            <a:ext cx="229669" cy="229669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1427" y="2951559"/>
            <a:ext cx="714659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Dock</a:t>
            </a:r>
            <a:endParaRPr lang="en-US" sz="2000" b="1" cap="none" spc="0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7386" y="4650025"/>
            <a:ext cx="1018227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 err="1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Gigante</a:t>
            </a:r>
            <a:endParaRPr lang="en-US" sz="2000" b="1" cap="none" spc="0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203"/>
            <a:ext cx="2558545" cy="14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6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9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 do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757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7 samples (3 murky &amp; 4 clear water)</a:t>
            </a:r>
          </a:p>
          <a:p>
            <a:r>
              <a:rPr lang="en-US" dirty="0" smtClean="0"/>
              <a:t>We want to know if there is differential gene expression between samples from different light environments.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will put R to work and analyze this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do we have to do this: </a:t>
            </a:r>
          </a:p>
          <a:p>
            <a:pPr>
              <a:buFontTx/>
              <a:buChar char="-"/>
            </a:pPr>
            <a:r>
              <a:rPr lang="en-US" dirty="0" err="1" smtClean="0"/>
              <a:t>transcriptomes</a:t>
            </a:r>
            <a:r>
              <a:rPr lang="en-US" dirty="0" smtClean="0"/>
              <a:t> (</a:t>
            </a:r>
            <a:r>
              <a:rPr lang="en-US" dirty="0" err="1" smtClean="0"/>
              <a:t>Illumina</a:t>
            </a:r>
            <a:r>
              <a:rPr lang="en-US" dirty="0" smtClean="0"/>
              <a:t> reads)</a:t>
            </a:r>
          </a:p>
          <a:p>
            <a:pPr>
              <a:buFontTx/>
              <a:buChar char="-"/>
            </a:pPr>
            <a:r>
              <a:rPr lang="en-US" dirty="0" smtClean="0"/>
              <a:t>Reference assembled genome of Tilapia</a:t>
            </a:r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5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bioconductor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405774"/>
            <a:ext cx="1528880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FastQ</a:t>
            </a:r>
            <a:r>
              <a:rPr lang="en-US" dirty="0" smtClean="0"/>
              <a:t>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58503"/>
            <a:ext cx="1282287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Alignment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4081888"/>
            <a:ext cx="1787804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Read counting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408961"/>
            <a:ext cx="2638552" cy="646331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of differentially expressed genes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88" y="1061850"/>
            <a:ext cx="5677326" cy="413197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54835" y="1923322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4835" y="3308621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6949" y="4640152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1805" y="1249991"/>
            <a:ext cx="776770" cy="530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43749" y="1998640"/>
            <a:ext cx="1220639" cy="5781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52443" y="2890462"/>
            <a:ext cx="1602860" cy="348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20190" y="4451220"/>
            <a:ext cx="2841992" cy="4310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67165" y="3172237"/>
            <a:ext cx="273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Maps RNA-</a:t>
            </a:r>
            <a:r>
              <a:rPr lang="en-US" sz="1200" dirty="0" err="1" smtClean="0"/>
              <a:t>Seq</a:t>
            </a:r>
            <a:r>
              <a:rPr lang="en-US" sz="1200" dirty="0" smtClean="0"/>
              <a:t> reads. Align  RNA-</a:t>
            </a:r>
            <a:r>
              <a:rPr lang="en-US" sz="1200" dirty="0" err="1" smtClean="0"/>
              <a:t>Seq</a:t>
            </a:r>
            <a:r>
              <a:rPr lang="en-US" sz="1200" dirty="0" smtClean="0"/>
              <a:t> reads to Tilapia genome. For this you need a genome and and an index of the reference genome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67165" y="4466781"/>
            <a:ext cx="273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Simple RPKM normalization (reads per </a:t>
            </a:r>
            <a:r>
              <a:rPr lang="en-US" sz="1200" dirty="0" err="1" smtClean="0"/>
              <a:t>kilobase</a:t>
            </a:r>
            <a:r>
              <a:rPr lang="en-US" sz="1200" dirty="0" smtClean="0"/>
              <a:t> of exon model per million mapped read). Abundance of transcripts in the form of counts.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04154" y="6165502"/>
            <a:ext cx="2739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Identify differentially expressed genes </a:t>
            </a:r>
            <a:endParaRPr lang="en-US" sz="1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27" y="5219913"/>
            <a:ext cx="2293321" cy="16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6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4835" y="1405774"/>
            <a:ext cx="1528880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FastQ</a:t>
            </a:r>
            <a:r>
              <a:rPr lang="en-US" dirty="0" smtClean="0"/>
              <a:t>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835" y="2758503"/>
            <a:ext cx="1282287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Alignment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4834" y="4081888"/>
            <a:ext cx="1787804" cy="369332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Read counting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835" y="5408961"/>
            <a:ext cx="2638552" cy="646331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of differentially expressed genes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9670" y="1923322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09670" y="3308621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01784" y="4640152"/>
            <a:ext cx="0" cy="65343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931375" y="1943335"/>
            <a:ext cx="364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seeFastq</a:t>
            </a:r>
            <a:r>
              <a:rPr lang="en-US" dirty="0" smtClean="0">
                <a:latin typeface="Courier"/>
                <a:cs typeface="Courier"/>
              </a:rPr>
              <a:t> and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seeFastqPlot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2499" y="3290863"/>
            <a:ext cx="115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TopHat2 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6582" y="4468725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TranscriptDb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6582" y="56963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run_edgeR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and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edgeR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16337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187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The visual system of an introduced cichlid in Lake Gatun: Cichla monoculus</vt:lpstr>
      <vt:lpstr>PowerPoint Presentation</vt:lpstr>
      <vt:lpstr>PowerPoint Presentation</vt:lpstr>
      <vt:lpstr>Barro Colorado Island (Panama)</vt:lpstr>
      <vt:lpstr>To do…</vt:lpstr>
      <vt:lpstr>Workflow in bioconductor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visual system an introduced cichlid in Lake Gatun: Cichla monoculus</dc:title>
  <dc:creator>Daniel Escobar Camacho</dc:creator>
  <cp:lastModifiedBy>Daniel Escobar Camacho</cp:lastModifiedBy>
  <cp:revision>13</cp:revision>
  <dcterms:created xsi:type="dcterms:W3CDTF">2017-10-02T18:25:47Z</dcterms:created>
  <dcterms:modified xsi:type="dcterms:W3CDTF">2017-10-05T12:33:58Z</dcterms:modified>
</cp:coreProperties>
</file>